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17" r:id="rId9"/>
    <p:sldId id="318" r:id="rId10"/>
    <p:sldId id="320" r:id="rId11"/>
    <p:sldId id="321" r:id="rId12"/>
    <p:sldId id="323" r:id="rId13"/>
    <p:sldId id="324" r:id="rId14"/>
    <p:sldId id="325" r:id="rId15"/>
    <p:sldId id="316" r:id="rId16"/>
    <p:sldId id="315" r:id="rId17"/>
    <p:sldId id="326" r:id="rId18"/>
    <p:sldId id="328" r:id="rId19"/>
    <p:sldId id="322" r:id="rId20"/>
    <p:sldId id="327" r:id="rId21"/>
    <p:sldId id="264" r:id="rId22"/>
    <p:sldId id="263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69803" autoAdjust="0"/>
  </p:normalViewPr>
  <p:slideViewPr>
    <p:cSldViewPr snapToGrid="0">
      <p:cViewPr varScale="1">
        <p:scale>
          <a:sx n="67" d="100"/>
          <a:sy n="67" d="100"/>
        </p:scale>
        <p:origin x="1584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04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68DC9-5614-4884-BE92-EAC44C89A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F1B6F-2C55-47B3-B27C-93A11FF98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7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C7DC2-5F14-8D49-88A6-4740653E677E}" type="datetimeFigureOut">
              <a:rPr lang="en-US" smtClean="0"/>
              <a:t>6/17/19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B2B7D-C04C-4248-8207-CE85285ED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2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9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“sharing” button </a:t>
            </a:r>
            <a:r>
              <a:rPr lang="mr-IN" dirty="0"/>
              <a:t>–</a:t>
            </a:r>
            <a:r>
              <a:rPr lang="en-US" dirty="0"/>
              <a:t> Help files say “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on the roadmap for a future release coming soon.”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is the idea: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success.salesforce.com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ideaView?id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=0873A000000LmluQAC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is an AppExchange app: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appexchange.salesforce.com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appxlistingdetail?listingId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=a0N3A00000EFp0ZUAT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0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not really sure what this is all about</a:t>
            </a:r>
            <a:r>
              <a:rPr lang="mr-IN" dirty="0"/>
              <a:t>…</a:t>
            </a:r>
            <a:r>
              <a:rPr lang="en-US" dirty="0"/>
              <a:t> I guess so few customers use this feature they are just dropping it??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54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Magic Mover: https://</a:t>
            </a:r>
            <a:r>
              <a:rPr lang="en-US" dirty="0" err="1"/>
              <a:t>appexchange.salesforce.com</a:t>
            </a:r>
            <a:r>
              <a:rPr lang="en-US" dirty="0"/>
              <a:t>/</a:t>
            </a:r>
            <a:r>
              <a:rPr lang="en-US" dirty="0" err="1"/>
              <a:t>appxListingDetail?listingId</a:t>
            </a:r>
            <a:r>
              <a:rPr lang="en-US" dirty="0"/>
              <a:t>=a0N3A00000EHAmyUAH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15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Help</a:t>
            </a:r>
            <a:r>
              <a:rPr lang="en-US" baseline="0" dirty="0"/>
              <a:t> file with example of checking for LEX before using </a:t>
            </a:r>
            <a:r>
              <a:rPr lang="en-US" baseline="0" dirty="0" err="1"/>
              <a:t>sforce.one</a:t>
            </a:r>
            <a:r>
              <a:rPr lang="en-US" baseline="0" dirty="0"/>
              <a:t>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https://</a:t>
            </a:r>
            <a:r>
              <a:rPr lang="en-US" baseline="0" dirty="0" err="1"/>
              <a:t>help.salesforce.com</a:t>
            </a:r>
            <a:r>
              <a:rPr lang="en-US" baseline="0" dirty="0"/>
              <a:t>/</a:t>
            </a:r>
            <a:r>
              <a:rPr lang="en-US" baseline="0" dirty="0" err="1"/>
              <a:t>articleView?id</a:t>
            </a:r>
            <a:r>
              <a:rPr lang="en-US" baseline="0" dirty="0"/>
              <a:t>=</a:t>
            </a:r>
            <a:r>
              <a:rPr lang="en-US" baseline="0" dirty="0" err="1"/>
              <a:t>lex_prepare_vf_window.htm&amp;type</a:t>
            </a:r>
            <a:r>
              <a:rPr lang="en-US" baseline="0" dirty="0"/>
              <a:t>=5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74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6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in mind: users who are on lightning may send links to records and such to users not yet on lightning… if they do they get this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1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more “Quick Access Menu”</a:t>
            </a:r>
            <a:r>
              <a:rPr lang="mr-IN" dirty="0"/>
              <a:t>…</a:t>
            </a:r>
            <a:r>
              <a:rPr lang="en-US" dirty="0"/>
              <a:t> next best thing is to check the settings menu on certain pages.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84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82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Help file on this: https://</a:t>
            </a:r>
            <a:r>
              <a:rPr lang="en-US" dirty="0" err="1"/>
              <a:t>help.salesforce.com</a:t>
            </a:r>
            <a:r>
              <a:rPr lang="en-US" dirty="0"/>
              <a:t>/</a:t>
            </a:r>
            <a:r>
              <a:rPr lang="en-US" dirty="0" err="1"/>
              <a:t>articleView?id</a:t>
            </a:r>
            <a:r>
              <a:rPr lang="en-US" dirty="0"/>
              <a:t>=000318421&amp;type=1&amp;mode=1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53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</a:t>
            </a:r>
            <a:r>
              <a:rPr lang="en-US" baseline="0" dirty="0"/>
              <a:t> standard “Clone with Products” function in Lightning, but check out the idea.  The top comment includes a link to a package that can help: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success.salesforce.com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ideaView?id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=0873A000000cMbMQAU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3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87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to idea: https://</a:t>
            </a:r>
            <a:r>
              <a:rPr lang="en-US" dirty="0" err="1"/>
              <a:t>success.salesforce.com</a:t>
            </a:r>
            <a:r>
              <a:rPr lang="en-US" dirty="0"/>
              <a:t>/</a:t>
            </a:r>
            <a:r>
              <a:rPr lang="en-US" dirty="0" err="1"/>
              <a:t>ideaView?id</a:t>
            </a:r>
            <a:r>
              <a:rPr lang="en-US" dirty="0"/>
              <a:t>=08730000000cHYhAAM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8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01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18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7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2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8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Disclaimer: I love Salesforce and I think they’ve done a great job with LEX.  If you’re fairly new to Salesforce you might not know that LEX solves a ton of problems that people have been complaining about for years.  There was an MVP summit just before LEX became a thing; the amount of Product Management and thoughtful gathering of feedback and requirements in that session alone was astounding.  I really feel like they hit the mark is far more ways than not, and deserve credit for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Recycle Bin </a:t>
            </a:r>
            <a:r>
              <a:rPr lang="mr-IN" dirty="0"/>
              <a:t>–</a:t>
            </a:r>
            <a:r>
              <a:rPr lang="en-US" dirty="0"/>
              <a:t> making a return in Winter 20!  Until then there is actually an AppExchange</a:t>
            </a:r>
            <a:r>
              <a:rPr lang="en-US" baseline="0" dirty="0"/>
              <a:t> app, and some other workaround you can find here: https://</a:t>
            </a:r>
            <a:r>
              <a:rPr lang="en-US" baseline="0" dirty="0" err="1"/>
              <a:t>saturn.salesforce.com</a:t>
            </a:r>
            <a:r>
              <a:rPr lang="en-US" baseline="0" dirty="0"/>
              <a:t>/</a:t>
            </a:r>
            <a:r>
              <a:rPr lang="en-US" baseline="0" dirty="0" err="1"/>
              <a:t>answers?id</a:t>
            </a:r>
            <a:r>
              <a:rPr lang="en-US" baseline="0" dirty="0"/>
              <a:t>=9063A000000pLQ6QAM</a:t>
            </a:r>
          </a:p>
          <a:p>
            <a:endParaRPr lang="en-US" baseline="0" dirty="0"/>
          </a:p>
          <a:p>
            <a:r>
              <a:rPr lang="en-US" dirty="0"/>
              <a:t>Documents</a:t>
            </a:r>
            <a:r>
              <a:rPr lang="en-US" baseline="0" dirty="0"/>
              <a:t> Tab </a:t>
            </a:r>
            <a:r>
              <a:rPr lang="mr-IN" baseline="0" dirty="0"/>
              <a:t>–</a:t>
            </a:r>
            <a:r>
              <a:rPr lang="en-US" baseline="0" dirty="0"/>
              <a:t> docs will still exist, but Tab only accessible in Classic</a:t>
            </a:r>
          </a:p>
          <a:p>
            <a:endParaRPr lang="en-US" baseline="0" dirty="0"/>
          </a:p>
          <a:p>
            <a:r>
              <a:rPr lang="en-US" baseline="0" dirty="0"/>
              <a:t>Whole Sidebar </a:t>
            </a:r>
            <a:r>
              <a:rPr lang="mr-IN" baseline="0" dirty="0"/>
              <a:t>–</a:t>
            </a:r>
            <a:r>
              <a:rPr lang="en-US" baseline="0" dirty="0"/>
              <a:t> not part of the Lightning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55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Roles on Accounts are no longer a thing.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52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2B7D-C04C-4248-8207-CE85285EDD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9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1165" y="116567"/>
            <a:ext cx="9144000" cy="957116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Insert Your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27472" y="3576942"/>
            <a:ext cx="4531178" cy="103686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Name/Info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3094264" y="2944210"/>
            <a:ext cx="1338943" cy="832757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8" y="2752126"/>
            <a:ext cx="1216924" cy="121692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371850" y="2801335"/>
            <a:ext cx="6350" cy="233552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196080" y="2801335"/>
            <a:ext cx="4446" cy="233552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02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5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Happy “trails” </a:t>
            </a:r>
            <a:r>
              <a:rPr lang="en-US" dirty="0" err="1"/>
              <a:t>til</a:t>
            </a:r>
            <a:r>
              <a:rPr lang="en-US" dirty="0"/>
              <a:t> next year, </a:t>
            </a:r>
            <a:r>
              <a:rPr lang="en-US" dirty="0" err="1"/>
              <a:t>y’all</a:t>
            </a:r>
            <a:r>
              <a:rPr lang="en-US" dirty="0"/>
              <a:t>!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" y="-386225"/>
            <a:ext cx="12183291" cy="7357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65" y="1785257"/>
            <a:ext cx="1353332" cy="135333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1784505" y="283905"/>
            <a:ext cx="8535152" cy="683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</a:t>
            </a:r>
            <a:r>
              <a:rPr lang="en-US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US" sz="8800" dirty="0">
                <a:solidFill>
                  <a:schemeClr val="bg1"/>
                </a:solidFill>
                <a:latin typeface="Brush Script MT" panose="03060802040406070304" pitchFamily="66" charset="0"/>
              </a:rPr>
              <a:t>trails</a:t>
            </a:r>
            <a:r>
              <a:rPr lang="en-US" sz="5400" dirty="0">
                <a:solidFill>
                  <a:schemeClr val="bg1"/>
                </a:solidFill>
                <a:latin typeface="Eras Bold ITC" panose="020B0907030504020204" pitchFamily="34" charset="0"/>
              </a:rPr>
              <a:t> ‘</a:t>
            </a:r>
            <a:r>
              <a:rPr lang="en-US" sz="5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next year, </a:t>
            </a:r>
            <a:r>
              <a:rPr lang="en-US" sz="5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y’all</a:t>
            </a:r>
            <a:r>
              <a:rPr lang="en-US" sz="5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7121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922" y="1825625"/>
            <a:ext cx="9972877" cy="369814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1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CB5F-6968-49C6-948A-D164C6D02FEF}" type="datetimeFigureOut">
              <a:rPr lang="en-US" smtClean="0"/>
              <a:t>6/17/19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F00ECD-CED6-4F70-861B-B904326ADC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1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11" name="Rectangle 10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7" name="Rectangle 6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6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7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523773"/>
            <a:ext cx="1370093" cy="1334227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620486" cy="55237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380922" y="6281011"/>
            <a:ext cx="10811078" cy="576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8" y="5788478"/>
            <a:ext cx="761327" cy="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8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858712"/>
            <a:ext cx="11083445" cy="957116"/>
          </a:xfrm>
        </p:spPr>
        <p:txBody>
          <a:bodyPr>
            <a:noAutofit/>
          </a:bodyPr>
          <a:lstStyle/>
          <a:p>
            <a:r>
              <a:rPr lang="en-US" sz="5400" dirty="0"/>
              <a:t>Lightning Migration Dirty Secrets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33508" y="3535882"/>
            <a:ext cx="4531178" cy="12882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600" dirty="0">
                <a:effectLst>
                  <a:outerShdw blurRad="47625" dist="50800" dir="2700000" algn="tl" rotWithShape="0">
                    <a:schemeClr val="bg1">
                      <a:alpha val="79000"/>
                    </a:schemeClr>
                  </a:outerShdw>
                </a:effectLst>
              </a:rPr>
              <a:t>Michael Farrington</a:t>
            </a:r>
          </a:p>
          <a:p>
            <a:pPr algn="l"/>
            <a:r>
              <a:rPr lang="en-US" sz="2000" dirty="0">
                <a:effectLst>
                  <a:outerShdw blurRad="47625" dist="50800" dir="2700000" algn="tl" rotWithShape="0">
                    <a:schemeClr val="bg1">
                      <a:alpha val="79000"/>
                    </a:schemeClr>
                  </a:outerShdw>
                </a:effectLst>
              </a:rPr>
              <a:t>@michaelforce</a:t>
            </a:r>
          </a:p>
          <a:p>
            <a:pPr algn="l"/>
            <a:endParaRPr lang="en-US" sz="4600" dirty="0">
              <a:effectLst>
                <a:outerShdw blurRad="47625" dist="50800" dir="2700000" algn="tl" rotWithShape="0">
                  <a:schemeClr val="bg1">
                    <a:alpha val="79000"/>
                  </a:schemeClr>
                </a:outerShdw>
              </a:effectLst>
            </a:endParaRPr>
          </a:p>
          <a:p>
            <a:pPr algn="l"/>
            <a:endParaRPr lang="en-US" sz="2000" dirty="0">
              <a:effectLst>
                <a:outerShdw blurRad="47625" dist="50800" dir="2700000" algn="tl" rotWithShape="0">
                  <a:schemeClr val="bg1">
                    <a:alpha val="79000"/>
                  </a:schemeClr>
                </a:outerShdw>
              </a:effectLst>
            </a:endParaRPr>
          </a:p>
        </p:txBody>
      </p:sp>
      <p:pic>
        <p:nvPicPr>
          <p:cNvPr id="1030" name="Picture 6" descr="Image result for twitter icon">
            <a:extLst>
              <a:ext uri="{FF2B5EF4-FFF2-40B4-BE49-F238E27FC236}">
                <a16:creationId xmlns:a16="http://schemas.microsoft.com/office/drawing/2014/main" id="{C238B82B-187D-46D0-9FDB-FF480056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03" y="4085406"/>
            <a:ext cx="419032" cy="419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16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tell you about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371" y="2046332"/>
            <a:ext cx="9257140" cy="294722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Multiply 4"/>
          <p:cNvSpPr/>
          <p:nvPr/>
        </p:nvSpPr>
        <p:spPr>
          <a:xfrm>
            <a:off x="6792038" y="1885652"/>
            <a:ext cx="1565710" cy="893372"/>
          </a:xfrm>
          <a:prstGeom prst="mathMultiply">
            <a:avLst>
              <a:gd name="adj1" fmla="val 1143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tell you about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69951F-3963-1B41-A263-A31DEB21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49" y="1803399"/>
            <a:ext cx="6199191" cy="1014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D2F15-EF7A-EA43-8272-4987E0CE5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099" y="3515973"/>
            <a:ext cx="10607676" cy="18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922" y="1825625"/>
            <a:ext cx="9972877" cy="53767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You can use Magic Mover to migrate Notes and Attachments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tell you about, but exclude key details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78713" y="2728982"/>
            <a:ext cx="9972877" cy="2682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US" dirty="0">
                <a:solidFill>
                  <a:srgbClr val="FF0000"/>
                </a:solidFill>
              </a:rPr>
              <a:t>Orgs have a limit of documents and versions that can be modified in a 24-hour period. For most orgs, this is 200,000. </a:t>
            </a:r>
            <a:r>
              <a:rPr lang="en-US" i="1" dirty="0">
                <a:solidFill>
                  <a:srgbClr val="FF0000"/>
                </a:solidFill>
              </a:rPr>
              <a:t>Support can temporarily suspend this limit.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If you hit heap or CPU timeout errors lower your batch size</a:t>
            </a:r>
          </a:p>
        </p:txBody>
      </p:sp>
    </p:spTree>
    <p:extLst>
      <p:ext uri="{BB962C8B-B14F-4D97-AF65-F5344CB8AC3E}">
        <p14:creationId xmlns:p14="http://schemas.microsoft.com/office/powerpoint/2010/main" val="189552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tell you about, but exclude key details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80922" y="1825625"/>
            <a:ext cx="9972877" cy="1037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6"/>
                </a:solidFill>
              </a:rPr>
              <a:t>Visualforce</a:t>
            </a:r>
            <a:r>
              <a:rPr lang="en-US" dirty="0">
                <a:solidFill>
                  <a:schemeClr val="accent6"/>
                </a:solidFill>
              </a:rPr>
              <a:t> will “just work”</a:t>
            </a:r>
            <a:r>
              <a:rPr lang="mr-IN" dirty="0">
                <a:solidFill>
                  <a:schemeClr val="accent6"/>
                </a:solidFill>
              </a:rPr>
              <a:t>…</a:t>
            </a:r>
            <a:r>
              <a:rPr lang="en-US" dirty="0">
                <a:solidFill>
                  <a:schemeClr val="accent6"/>
                </a:solidFill>
              </a:rPr>
              <a:t> but don’t use “window” and test Custom JavaScript and </a:t>
            </a:r>
            <a:r>
              <a:rPr lang="en-US" dirty="0" err="1">
                <a:solidFill>
                  <a:schemeClr val="accent6"/>
                </a:solidFill>
              </a:rPr>
              <a:t>iFrames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78713" y="3006334"/>
            <a:ext cx="9972877" cy="269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US" dirty="0">
                <a:solidFill>
                  <a:srgbClr val="FF0000"/>
                </a:solidFill>
              </a:rPr>
              <a:t>Need to use </a:t>
            </a:r>
            <a:r>
              <a:rPr lang="en-US" dirty="0" err="1">
                <a:solidFill>
                  <a:srgbClr val="FF0000"/>
                </a:solidFill>
              </a:rPr>
              <a:t>sforce.one</a:t>
            </a:r>
            <a:r>
              <a:rPr lang="en-US" dirty="0">
                <a:solidFill>
                  <a:srgbClr val="FF0000"/>
                </a:solidFill>
              </a:rPr>
              <a:t> navigation in a dynamic fashion after detecting LEX versus classic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rgbClr val="FF0000"/>
                </a:solidFill>
              </a:rPr>
              <a:t>Need to consider more than just the “</a:t>
            </a:r>
            <a:r>
              <a:rPr lang="en-US" dirty="0" err="1">
                <a:solidFill>
                  <a:srgbClr val="FF0000"/>
                </a:solidFill>
              </a:rPr>
              <a:t>Visualforce</a:t>
            </a:r>
            <a:r>
              <a:rPr lang="en-US" dirty="0">
                <a:solidFill>
                  <a:srgbClr val="FF0000"/>
                </a:solidFill>
              </a:rPr>
              <a:t> Report”, Apex Controllers / Extensions might return invalid </a:t>
            </a:r>
            <a:r>
              <a:rPr lang="en-US" dirty="0" err="1">
                <a:solidFill>
                  <a:srgbClr val="FF0000"/>
                </a:solidFill>
              </a:rPr>
              <a:t>PageReferences</a:t>
            </a:r>
            <a:r>
              <a:rPr lang="en-US" dirty="0">
                <a:solidFill>
                  <a:srgbClr val="FF0000"/>
                </a:solidFill>
              </a:rPr>
              <a:t> such as link to edit record</a:t>
            </a:r>
          </a:p>
        </p:txBody>
      </p:sp>
    </p:spTree>
    <p:extLst>
      <p:ext uri="{BB962C8B-B14F-4D97-AF65-F5344CB8AC3E}">
        <p14:creationId xmlns:p14="http://schemas.microsoft.com/office/powerpoint/2010/main" val="38776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*don’t* tell you 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309" y="1515026"/>
            <a:ext cx="10396686" cy="47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13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your users tend to send links to each other?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*don’t* tell you 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99" y="2915478"/>
            <a:ext cx="7535853" cy="2436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29913" y="2705652"/>
            <a:ext cx="2131392" cy="3014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97391" y="4850705"/>
            <a:ext cx="24185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Melanie Zilles Head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@MelSFDC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304" y="2799521"/>
            <a:ext cx="1954697" cy="19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*don’t* tell you 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004" y="1445284"/>
            <a:ext cx="3051865" cy="4187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043" y="1477151"/>
            <a:ext cx="4486965" cy="4105880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>
            <a:off x="763263" y="26820"/>
            <a:ext cx="4968302" cy="6831180"/>
          </a:xfrm>
          <a:prstGeom prst="mathMultiply">
            <a:avLst>
              <a:gd name="adj1" fmla="val 394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367131" y="2584174"/>
            <a:ext cx="1303131" cy="163443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a user on Safari 12+, and they are getting persistent prompts or unwanted new tabs when trying to use links in LEX</a:t>
            </a:r>
            <a:r>
              <a:rPr lang="mr-IN" dirty="0"/>
              <a:t>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Have them clear their cookies.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*don’t* tell you about</a:t>
            </a:r>
          </a:p>
        </p:txBody>
      </p:sp>
    </p:spTree>
    <p:extLst>
      <p:ext uri="{BB962C8B-B14F-4D97-AF65-F5344CB8AC3E}">
        <p14:creationId xmlns:p14="http://schemas.microsoft.com/office/powerpoint/2010/main" val="3677179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*don’t* tell you about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12735-CDF0-CB40-8B37-5445FAAB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63" y="1328979"/>
            <a:ext cx="9549492" cy="52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5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29304" y="309217"/>
            <a:ext cx="2131392" cy="3014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*don’t* tell you 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52" y="1305678"/>
            <a:ext cx="7670800" cy="336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Donut 8"/>
          <p:cNvSpPr/>
          <p:nvPr/>
        </p:nvSpPr>
        <p:spPr>
          <a:xfrm>
            <a:off x="5427108" y="1606623"/>
            <a:ext cx="2094865" cy="553633"/>
          </a:xfrm>
          <a:prstGeom prst="donut">
            <a:avLst>
              <a:gd name="adj" fmla="val 10758"/>
            </a:avLst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766" y="4227553"/>
            <a:ext cx="8204231" cy="2433458"/>
          </a:xfrm>
          <a:prstGeom prst="rect">
            <a:avLst/>
          </a:prstGeom>
        </p:spPr>
      </p:pic>
      <p:sp>
        <p:nvSpPr>
          <p:cNvPr id="10" name="Multiply 9"/>
          <p:cNvSpPr/>
          <p:nvPr/>
        </p:nvSpPr>
        <p:spPr>
          <a:xfrm>
            <a:off x="10539445" y="5102112"/>
            <a:ext cx="1326928" cy="801388"/>
          </a:xfrm>
          <a:prstGeom prst="mathMultiply">
            <a:avLst>
              <a:gd name="adj1" fmla="val 1143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217" y="447261"/>
            <a:ext cx="1916043" cy="1916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28695" y="2454270"/>
            <a:ext cx="19326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Nick Lindberg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@NickersUniverse </a:t>
            </a:r>
          </a:p>
        </p:txBody>
      </p:sp>
    </p:spTree>
    <p:extLst>
      <p:ext uri="{BB962C8B-B14F-4D97-AF65-F5344CB8AC3E}">
        <p14:creationId xmlns:p14="http://schemas.microsoft.com/office/powerpoint/2010/main" val="8318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years of experience on the platform</a:t>
            </a:r>
          </a:p>
          <a:p>
            <a:r>
              <a:rPr lang="en-US" dirty="0"/>
              <a:t>Salesforce MVP Hall of Fame Member</a:t>
            </a:r>
          </a:p>
          <a:p>
            <a:r>
              <a:rPr lang="en-US" dirty="0"/>
              <a:t>~20-time Dreamforce Speaker</a:t>
            </a:r>
          </a:p>
          <a:p>
            <a:r>
              <a:rPr lang="en-US" dirty="0"/>
              <a:t>Snowforce 2014 Keynote Speaker</a:t>
            </a:r>
          </a:p>
          <a:p>
            <a:r>
              <a:rPr lang="en-US" dirty="0"/>
              <a:t>Former Las Vegas User Group Leader</a:t>
            </a:r>
          </a:p>
          <a:p>
            <a:r>
              <a:rPr lang="en-US" dirty="0"/>
              <a:t>1% of all AppExchange Installs are apps I personally designed and developed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Farrington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723D7-6439-1647-A1DD-F53DFB44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432" y="555625"/>
            <a:ext cx="1847516" cy="18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97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*don’t* tell you 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51" y="1281089"/>
            <a:ext cx="9801856" cy="3083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198" y="4586183"/>
            <a:ext cx="7861300" cy="14732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860" y="1581866"/>
            <a:ext cx="4489482" cy="39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texas flag">
            <a:extLst>
              <a:ext uri="{FF2B5EF4-FFF2-40B4-BE49-F238E27FC236}">
                <a16:creationId xmlns:a16="http://schemas.microsoft.com/office/drawing/2014/main" id="{2969E732-A151-4745-B814-FFECA278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90280"/>
            <a:ext cx="8282709" cy="52323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A8341-F2D7-43F3-971C-92027224CBE8}"/>
              </a:ext>
            </a:extLst>
          </p:cNvPr>
          <p:cNvSpPr txBox="1"/>
          <p:nvPr/>
        </p:nvSpPr>
        <p:spPr>
          <a:xfrm>
            <a:off x="2755900" y="3799418"/>
            <a:ext cx="104775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chemeClr val="bg1"/>
                </a:solidFill>
              </a:rPr>
              <a:t>Questions?</a:t>
            </a:r>
            <a:endParaRPr lang="en-US" sz="1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07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41327" y="1209674"/>
            <a:ext cx="10450598" cy="368617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00507" y="65878"/>
            <a:ext cx="3932237" cy="962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97939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94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dirty="0"/>
              <a:t>Stroke my ego</a:t>
            </a:r>
          </a:p>
          <a:p>
            <a:pPr>
              <a:lnSpc>
                <a:spcPct val="120000"/>
              </a:lnSpc>
            </a:pPr>
            <a:r>
              <a:rPr lang="en-US" dirty="0"/>
              <a:t>The Path Forward</a:t>
            </a:r>
            <a:r>
              <a:rPr lang="mr-IN" dirty="0"/>
              <a:t>…</a:t>
            </a:r>
            <a:r>
              <a:rPr lang="en-US" dirty="0"/>
              <a:t> and a Foreword</a:t>
            </a:r>
          </a:p>
          <a:p>
            <a:pPr>
              <a:lnSpc>
                <a:spcPct val="120000"/>
              </a:lnSpc>
            </a:pPr>
            <a:r>
              <a:rPr lang="en-US" dirty="0"/>
              <a:t>Things they tell you about</a:t>
            </a:r>
          </a:p>
          <a:p>
            <a:pPr>
              <a:lnSpc>
                <a:spcPct val="120000"/>
              </a:lnSpc>
            </a:pPr>
            <a:r>
              <a:rPr lang="en-US" dirty="0"/>
              <a:t>Things they tell you about, but exclude key details</a:t>
            </a:r>
          </a:p>
          <a:p>
            <a:pPr>
              <a:lnSpc>
                <a:spcPct val="120000"/>
              </a:lnSpc>
            </a:pPr>
            <a:r>
              <a:rPr lang="en-US" dirty="0"/>
              <a:t>Things they *don’t* tell you about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768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The Path Forward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69" y="1244977"/>
            <a:ext cx="8272788" cy="56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The Real Path Forward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24" y="1552172"/>
            <a:ext cx="11050125" cy="39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Foreword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533" y="1515310"/>
            <a:ext cx="3487964" cy="5022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468" y="1515309"/>
            <a:ext cx="3487964" cy="5022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1189" y="213437"/>
            <a:ext cx="376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photos courtesy of shellblack.com</a:t>
            </a:r>
          </a:p>
        </p:txBody>
      </p:sp>
    </p:spTree>
    <p:extLst>
      <p:ext uri="{BB962C8B-B14F-4D97-AF65-F5344CB8AC3E}">
        <p14:creationId xmlns:p14="http://schemas.microsoft.com/office/powerpoint/2010/main" val="11338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tell you about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1380671"/>
            <a:ext cx="9258300" cy="5245100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>
            <a:off x="1983619" y="5370286"/>
            <a:ext cx="2987523" cy="1245810"/>
          </a:xfrm>
          <a:prstGeom prst="mathMultiply">
            <a:avLst>
              <a:gd name="adj1" fmla="val 1143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3321353" y="1107924"/>
            <a:ext cx="2987523" cy="1245810"/>
          </a:xfrm>
          <a:prstGeom prst="mathMultiply">
            <a:avLst>
              <a:gd name="adj1" fmla="val 1143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4114801" y="1364342"/>
            <a:ext cx="6988628" cy="5493658"/>
          </a:xfrm>
          <a:prstGeom prst="mathMultiply">
            <a:avLst>
              <a:gd name="adj1" fmla="val 460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1436915" y="863599"/>
            <a:ext cx="4114799" cy="5812972"/>
          </a:xfrm>
          <a:prstGeom prst="mathMultiply">
            <a:avLst>
              <a:gd name="adj1" fmla="val 394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tell you 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095" y="2457789"/>
            <a:ext cx="48768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92" y="1529541"/>
            <a:ext cx="6971531" cy="26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6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Things they tell you about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9" y="1381088"/>
            <a:ext cx="8342402" cy="199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667" y="3193172"/>
            <a:ext cx="7636560" cy="3664827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437963" y="1194111"/>
            <a:ext cx="3375661" cy="705611"/>
          </a:xfrm>
          <a:prstGeom prst="donut">
            <a:avLst>
              <a:gd name="adj" fmla="val 10758"/>
            </a:avLst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9627691" y="2931000"/>
            <a:ext cx="2737976" cy="1192189"/>
          </a:xfrm>
          <a:prstGeom prst="mathMultiply">
            <a:avLst>
              <a:gd name="adj1" fmla="val 1143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20897</TotalTime>
  <Words>832</Words>
  <Application>Microsoft Macintosh PowerPoint</Application>
  <PresentationFormat>Widescreen</PresentationFormat>
  <Paragraphs>92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Brush Script MT</vt:lpstr>
      <vt:lpstr>Arial</vt:lpstr>
      <vt:lpstr>Calibri</vt:lpstr>
      <vt:lpstr>Eras Bold ITC</vt:lpstr>
      <vt:lpstr>Tahoma</vt:lpstr>
      <vt:lpstr>Wingdings</vt:lpstr>
      <vt:lpstr>Office Theme</vt:lpstr>
      <vt:lpstr>Lightning Migration Dirty Secrets</vt:lpstr>
      <vt:lpstr>Michael Farrington</vt:lpstr>
      <vt:lpstr>Agenda</vt:lpstr>
      <vt:lpstr>The Path Forward</vt:lpstr>
      <vt:lpstr>The Real Path Forward</vt:lpstr>
      <vt:lpstr>Foreword</vt:lpstr>
      <vt:lpstr>Things they tell you about</vt:lpstr>
      <vt:lpstr>Things they tell you about</vt:lpstr>
      <vt:lpstr>Things they tell you about</vt:lpstr>
      <vt:lpstr>Things they tell you about</vt:lpstr>
      <vt:lpstr>Things they tell you about</vt:lpstr>
      <vt:lpstr>Things they tell you about, but exclude key details</vt:lpstr>
      <vt:lpstr>Things they tell you about, but exclude key details</vt:lpstr>
      <vt:lpstr>Things they *don’t* tell you about</vt:lpstr>
      <vt:lpstr>Things they *don’t* tell you about</vt:lpstr>
      <vt:lpstr>Things they *don’t* tell you about</vt:lpstr>
      <vt:lpstr>Things they *don’t* tell you about</vt:lpstr>
      <vt:lpstr>Things they *don’t* tell you about</vt:lpstr>
      <vt:lpstr>Things they *don’t* tell you about</vt:lpstr>
      <vt:lpstr>Things they *don’t* tell you about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Swayze, Courtney</dc:creator>
  <cp:lastModifiedBy>Michael Farrington</cp:lastModifiedBy>
  <cp:revision>169</cp:revision>
  <cp:lastPrinted>2019-06-12T22:00:18Z</cp:lastPrinted>
  <dcterms:created xsi:type="dcterms:W3CDTF">2018-05-23T19:08:42Z</dcterms:created>
  <dcterms:modified xsi:type="dcterms:W3CDTF">2019-06-17T23:16:08Z</dcterms:modified>
</cp:coreProperties>
</file>